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1"/>
  </p:notesMasterIdLst>
  <p:sldIdLst>
    <p:sldId id="256" r:id="rId2"/>
    <p:sldId id="269" r:id="rId3"/>
    <p:sldId id="263" r:id="rId4"/>
    <p:sldId id="266" r:id="rId5"/>
    <p:sldId id="264" r:id="rId6"/>
    <p:sldId id="261" r:id="rId7"/>
    <p:sldId id="267" r:id="rId8"/>
    <p:sldId id="258" r:id="rId9"/>
    <p:sldId id="265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246771C-DF5F-4CFB-9B4D-B4600F7CD801}" type="datetimeFigureOut">
              <a:rPr lang="en-US"/>
              <a:pPr>
                <a:defRPr/>
              </a:pPr>
              <a:t>6/10/2010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F060DC2-366E-4D2F-AF23-901BA2DC3B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A9BCA47-B710-4F5E-B0FA-2546C1D38AC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95FDADE-B037-4B9D-A40B-463F714178F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DF104C-52A9-4BE7-8761-E4A0493F9B9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87E8C8B-5D1F-472E-A630-3116ECA1E48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3F42A4A-1AF4-47F3-8FA6-4B70E50DCC7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A271F26-5C2A-45F3-A80D-2935B004DC2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C92F8A7-08F9-47F0-99C0-469B0D7E910F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F67191A-7D49-4BED-A819-D9C754A19CCA}" type="datetimeFigureOut">
              <a:rPr lang="en-US"/>
              <a:pPr>
                <a:defRPr/>
              </a:pPr>
              <a:t>6/10/2010</a:t>
            </a:fld>
            <a:endParaRPr lang="en-US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AA1E394-42B4-43BA-8158-32E18CC5CB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3FCE1B-FFE7-4BA9-8B12-F1A6D1D8CAC5}" type="datetimeFigureOut">
              <a:rPr lang="en-US"/>
              <a:pPr>
                <a:defRPr/>
              </a:pPr>
              <a:t>6/10/2010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273CA4-03F8-45FB-83D9-CFD83D424D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603A3F-9EEA-40B4-BDCF-A98D9FDF5161}" type="datetimeFigureOut">
              <a:rPr lang="en-US"/>
              <a:pPr>
                <a:defRPr/>
              </a:pPr>
              <a:t>6/10/2010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FC65B-F235-4373-9B6A-1E819D2ECE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5125F-4FBB-4F4D-8D6E-C24C5CCADA5F}" type="datetimeFigureOut">
              <a:rPr lang="en-US"/>
              <a:pPr>
                <a:defRPr/>
              </a:pPr>
              <a:t>6/10/2010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5B2CF6-4493-4850-883E-0CB4C37885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2BF04-4C27-48BB-80A8-936D12BBF78C}" type="datetimeFigureOut">
              <a:rPr lang="en-US"/>
              <a:pPr>
                <a:defRPr/>
              </a:pPr>
              <a:t>6/10/2010</a:t>
            </a:fld>
            <a:endParaRPr lang="en-US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9AE1080-6A40-41B7-A410-D6A36520DD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276A27D-B858-4789-8E27-72B3FD307B1B}" type="datetimeFigureOut">
              <a:rPr lang="en-US"/>
              <a:pPr>
                <a:defRPr/>
              </a:pPr>
              <a:t>6/10/2010</a:t>
            </a:fld>
            <a:endParaRPr lang="en-US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A263463-BC46-4C1D-8F91-146E101D43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62130D7-831D-4A25-9370-F915C0F3F032}" type="datetimeFigureOut">
              <a:rPr lang="en-US"/>
              <a:pPr>
                <a:defRPr/>
              </a:pPr>
              <a:t>6/10/2010</a:t>
            </a:fld>
            <a:endParaRPr lang="en-US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F517200-8A8D-4130-8FFC-C4ED7B32DC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4E8F2-7DE2-4203-901F-ED23284E503F}" type="datetimeFigureOut">
              <a:rPr lang="en-US"/>
              <a:pPr>
                <a:defRPr/>
              </a:pPr>
              <a:t>6/10/2010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8102A-B25C-4273-807D-7AE60B300F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57C396-5150-44C2-B306-189883B769D4}" type="datetimeFigureOut">
              <a:rPr lang="en-US"/>
              <a:pPr>
                <a:defRPr/>
              </a:pPr>
              <a:t>6/10/2010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4F3C6E5-15CC-428A-A2C3-D3E9B3F437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4F146-60EF-4260-BE0F-1AFEF0806BE9}" type="datetimeFigureOut">
              <a:rPr lang="en-US"/>
              <a:pPr>
                <a:defRPr/>
              </a:pPr>
              <a:t>6/10/2010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7E3BAC-1E1C-4C58-956E-3DD2220E23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3193EF0-4E1E-4171-ADE2-AB4B7F0D0020}" type="datetimeFigureOut">
              <a:rPr lang="en-US"/>
              <a:pPr>
                <a:defRPr/>
              </a:pPr>
              <a:t>6/10/2010</a:t>
            </a:fld>
            <a:endParaRPr lang="en-US"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29F4F4B6-5467-4E06-BC74-1D17C60460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68DB96A9-12F2-4817-94D8-F105B595CBBE}" type="datetimeFigureOut">
              <a:rPr lang="en-US"/>
              <a:pPr>
                <a:defRPr/>
              </a:pPr>
              <a:t>6/10/2010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9B602F2F-5EC7-4D57-8609-B7CF981CD0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87" r:id="rId2"/>
    <p:sldLayoutId id="2147483792" r:id="rId3"/>
    <p:sldLayoutId id="2147483793" r:id="rId4"/>
    <p:sldLayoutId id="2147483794" r:id="rId5"/>
    <p:sldLayoutId id="2147483788" r:id="rId6"/>
    <p:sldLayoutId id="2147483795" r:id="rId7"/>
    <p:sldLayoutId id="2147483789" r:id="rId8"/>
    <p:sldLayoutId id="2147483796" r:id="rId9"/>
    <p:sldLayoutId id="2147483790" r:id="rId10"/>
    <p:sldLayoutId id="214748379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9BBB59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8064A2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paul.rutgers.edu/~mwunder/pub/Wunder10IQLGameClasses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724400"/>
            <a:ext cx="9144000" cy="9906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In Search of Value </a:t>
            </a:r>
            <a:r>
              <a:rPr lang="en-US" dirty="0" err="1" smtClean="0"/>
              <a:t>Equilibria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2362200" y="6049963"/>
            <a:ext cx="6705600" cy="685800"/>
          </a:xfrm>
        </p:spPr>
        <p:txBody>
          <a:bodyPr/>
          <a:lstStyle/>
          <a:p>
            <a:pPr eaLnBrk="1" hangingPunct="1"/>
            <a:r>
              <a:rPr lang="en-US" smtClean="0"/>
              <a:t>By Christopher Kleven &amp; Dustin Richwine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752600"/>
            <a:ext cx="646747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TextBox 4"/>
          <p:cNvSpPr txBox="1">
            <a:spLocks noChangeArrowheads="1"/>
          </p:cNvSpPr>
          <p:nvPr/>
        </p:nvSpPr>
        <p:spPr bwMode="auto">
          <a:xfrm>
            <a:off x="1295400" y="3657600"/>
            <a:ext cx="18288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>
                <a:solidFill>
                  <a:schemeClr val="bg1"/>
                </a:solidFill>
              </a:rPr>
              <a:t>xkcd.com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Mentor: </a:t>
            </a:r>
            <a:br>
              <a:rPr lang="en-US" dirty="0" smtClean="0"/>
            </a:br>
            <a:r>
              <a:rPr lang="en-US" dirty="0" smtClean="0"/>
              <a:t>Dr</a:t>
            </a:r>
            <a:r>
              <a:rPr lang="en-US" dirty="0" smtClean="0"/>
              <a:t>. Michael L. Littman</a:t>
            </a:r>
          </a:p>
          <a:p>
            <a:pPr lvl="1" eaLnBrk="1" hangingPunct="1"/>
            <a:r>
              <a:rPr lang="en-US" dirty="0" smtClean="0"/>
              <a:t>Chair of the Computer Science Dept.</a:t>
            </a:r>
          </a:p>
          <a:p>
            <a:pPr lvl="1" eaLnBrk="1" hangingPunct="1"/>
            <a:r>
              <a:rPr lang="en-US" dirty="0" smtClean="0"/>
              <a:t>Specializing in AI and Reinforcement Learning</a:t>
            </a:r>
          </a:p>
          <a:p>
            <a:pPr eaLnBrk="1" hangingPunct="1"/>
            <a:r>
              <a:rPr lang="en-US" dirty="0" smtClean="0"/>
              <a:t>Grad Student Mentor: Michael </a:t>
            </a:r>
            <a:r>
              <a:rPr lang="en-US" dirty="0" err="1" smtClean="0"/>
              <a:t>Wunder</a:t>
            </a:r>
            <a:endParaRPr lang="en-US" dirty="0" smtClean="0"/>
          </a:p>
          <a:p>
            <a:pPr lvl="1" eaLnBrk="1" hangingPunct="1"/>
            <a:r>
              <a:rPr lang="en-US" dirty="0" smtClean="0"/>
              <a:t>PhD Student studying with Dr. Littman</a:t>
            </a:r>
          </a:p>
          <a:p>
            <a:endParaRPr lang="en-US" dirty="0"/>
          </a:p>
        </p:txBody>
      </p:sp>
      <p:pic>
        <p:nvPicPr>
          <p:cNvPr id="5" name="Picture 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1981200"/>
            <a:ext cx="190500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4419600"/>
            <a:ext cx="1948409" cy="1717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/>
              <a:t>Game Theory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 dirty="0" smtClean="0"/>
              <a:t>Study of interactions of rational utility-maximizing agents and prediction of their behavior</a:t>
            </a:r>
          </a:p>
          <a:p>
            <a:pPr lvl="2" eaLnBrk="1" hangingPunct="1"/>
            <a:r>
              <a:rPr lang="en-US" dirty="0" smtClean="0"/>
              <a:t>An action profile is a </a:t>
            </a:r>
            <a:r>
              <a:rPr lang="en-US" u="sng" dirty="0" smtClean="0"/>
              <a:t>Nash Equilibrium </a:t>
            </a:r>
            <a:r>
              <a:rPr lang="en-US" dirty="0" smtClean="0"/>
              <a:t>of a game if every player’s action is a best response to the other players actions</a:t>
            </a:r>
            <a:r>
              <a:rPr lang="en-US" dirty="0" smtClean="0"/>
              <a:t>. (Described in an article in 1951 by John Nash)</a:t>
            </a:r>
            <a:endParaRPr lang="en-US" dirty="0" smtClean="0"/>
          </a:p>
        </p:txBody>
      </p:sp>
      <p:graphicFrame>
        <p:nvGraphicFramePr>
          <p:cNvPr id="4" name="Content Placeholder 4"/>
          <p:cNvGraphicFramePr>
            <a:graphicFrameLocks/>
          </p:cNvGraphicFramePr>
          <p:nvPr/>
        </p:nvGraphicFramePr>
        <p:xfrm>
          <a:off x="2057400" y="3810000"/>
          <a:ext cx="3886200" cy="1860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/>
                <a:gridCol w="838200"/>
                <a:gridCol w="990600"/>
                <a:gridCol w="1219200"/>
              </a:tblGrid>
              <a:tr h="304800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Normal Form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Game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99222" marR="99222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99222" marR="99222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Column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99222" marR="99222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243840">
                <a:tc gridSpan="2">
                  <a:txBody>
                    <a:bodyPr/>
                    <a:lstStyle/>
                    <a:p>
                      <a:pPr algn="ctr"/>
                      <a:endParaRPr lang="en-US" sz="1200" dirty="0" smtClean="0">
                        <a:sym typeface="Math1"/>
                      </a:endParaRPr>
                    </a:p>
                    <a:p>
                      <a:pPr algn="ctr"/>
                      <a:endParaRPr lang="en-US" sz="1200" dirty="0"/>
                    </a:p>
                  </a:txBody>
                  <a:tcPr marL="99222" marR="99222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99222" marR="9922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 marL="99222" marR="9922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 marL="99222" marR="99222">
                    <a:noFill/>
                  </a:tcPr>
                </a:tc>
              </a:tr>
              <a:tr h="381802">
                <a:tc rowSpan="2"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b="1" dirty="0" smtClean="0"/>
                        <a:t>Row</a:t>
                      </a:r>
                      <a:endParaRPr lang="en-US" b="1" dirty="0"/>
                    </a:p>
                  </a:txBody>
                  <a:tcPr marL="99222" marR="9922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 marL="99222" marR="9922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a,</a:t>
                      </a:r>
                      <a:r>
                        <a:rPr lang="en-US" baseline="0" dirty="0" smtClean="0"/>
                        <a:t> b</a:t>
                      </a:r>
                      <a:endParaRPr lang="en-US" dirty="0"/>
                    </a:p>
                  </a:txBody>
                  <a:tcPr marL="99222" marR="99222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c,</a:t>
                      </a:r>
                      <a:r>
                        <a:rPr lang="en-US" baseline="0" dirty="0" smtClean="0"/>
                        <a:t> d</a:t>
                      </a:r>
                      <a:endParaRPr lang="en-US" dirty="0"/>
                    </a:p>
                  </a:txBody>
                  <a:tcPr marL="99222" marR="99222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81802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 marL="99222" marR="9922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e,</a:t>
                      </a:r>
                      <a:r>
                        <a:rPr lang="en-US" baseline="0" dirty="0" smtClean="0"/>
                        <a:t> f</a:t>
                      </a:r>
                      <a:endParaRPr lang="en-US" dirty="0"/>
                    </a:p>
                  </a:txBody>
                  <a:tcPr marL="99222" marR="99222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g, h</a:t>
                      </a:r>
                      <a:endParaRPr lang="en-US" dirty="0"/>
                    </a:p>
                  </a:txBody>
                  <a:tcPr marL="99222" marR="99222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2"/>
          </p:nvPr>
        </p:nvGraphicFramePr>
        <p:xfrm>
          <a:off x="609600" y="2438400"/>
          <a:ext cx="3886200" cy="14951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/>
                <a:gridCol w="838200"/>
                <a:gridCol w="990600"/>
                <a:gridCol w="1219200"/>
              </a:tblGrid>
              <a:tr h="30480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99222" marR="9922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99222" marR="99222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Child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99222" marR="99222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24384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99222" marR="9922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99222" marR="9922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Behave</a:t>
                      </a:r>
                      <a:endParaRPr lang="en-US" dirty="0"/>
                    </a:p>
                  </a:txBody>
                  <a:tcPr marL="99222" marR="9922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Misbehave</a:t>
                      </a:r>
                      <a:endParaRPr lang="en-US" dirty="0"/>
                    </a:p>
                  </a:txBody>
                  <a:tcPr marL="99222" marR="99222">
                    <a:noFill/>
                  </a:tcPr>
                </a:tc>
              </a:tr>
              <a:tr h="381802">
                <a:tc rowSpan="2"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b="1" dirty="0" smtClean="0"/>
                        <a:t>Parent</a:t>
                      </a:r>
                      <a:endParaRPr lang="en-US" b="1" dirty="0"/>
                    </a:p>
                  </a:txBody>
                  <a:tcPr marL="99222" marR="9922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Spoil</a:t>
                      </a:r>
                      <a:endParaRPr lang="en-US" dirty="0"/>
                    </a:p>
                  </a:txBody>
                  <a:tcPr marL="99222" marR="9922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1, 2</a:t>
                      </a:r>
                      <a:endParaRPr lang="en-US" dirty="0"/>
                    </a:p>
                  </a:txBody>
                  <a:tcPr marL="99222" marR="99222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0, 3</a:t>
                      </a:r>
                      <a:endParaRPr lang="en-US" dirty="0"/>
                    </a:p>
                  </a:txBody>
                  <a:tcPr marL="99222" marR="99222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81802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Punish</a:t>
                      </a:r>
                      <a:endParaRPr lang="en-US" dirty="0"/>
                    </a:p>
                  </a:txBody>
                  <a:tcPr marL="99222" marR="9922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0, 1</a:t>
                      </a:r>
                      <a:endParaRPr lang="en-US" dirty="0"/>
                    </a:p>
                  </a:txBody>
                  <a:tcPr marL="99222" marR="99222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2, 0</a:t>
                      </a:r>
                      <a:endParaRPr lang="en-US" dirty="0"/>
                    </a:p>
                  </a:txBody>
                  <a:tcPr marL="99222" marR="99222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12316" name="Text Placeholder 9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39763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Spoiled Child </a:t>
            </a:r>
            <a:r>
              <a:rPr lang="en-US" dirty="0" smtClean="0"/>
              <a:t>and </a:t>
            </a:r>
            <a:br>
              <a:rPr lang="en-US" dirty="0" smtClean="0"/>
            </a:br>
            <a:r>
              <a:rPr lang="en-US" dirty="0" smtClean="0"/>
              <a:t>Prisoners’ Dilemma</a:t>
            </a:r>
            <a:endParaRPr lang="en-US" dirty="0" smtClean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39763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Analysis</a:t>
            </a:r>
            <a:endParaRPr lang="en-US" dirty="0"/>
          </a:p>
        </p:txBody>
      </p:sp>
      <p:sp>
        <p:nvSpPr>
          <p:cNvPr id="12318" name="Content Placeholder 15"/>
          <p:cNvSpPr>
            <a:spLocks noGrp="1"/>
          </p:cNvSpPr>
          <p:nvPr>
            <p:ph sz="quarter" idx="4"/>
          </p:nvPr>
        </p:nvSpPr>
        <p:spPr>
          <a:xfrm>
            <a:off x="4876800" y="2438400"/>
            <a:ext cx="3886200" cy="3581400"/>
          </a:xfrm>
        </p:spPr>
        <p:txBody>
          <a:bodyPr/>
          <a:lstStyle/>
          <a:p>
            <a:pPr eaLnBrk="1" hangingPunct="1"/>
            <a:r>
              <a:rPr lang="en-US" sz="2000" dirty="0" smtClean="0"/>
              <a:t>Parent’s </a:t>
            </a:r>
            <a:r>
              <a:rPr lang="en-US" sz="2000" dirty="0" smtClean="0"/>
              <a:t>Action in Mixed Equilibrium:</a:t>
            </a:r>
          </a:p>
          <a:p>
            <a:pPr lvl="1" indent="-319088" eaLnBrk="1" hangingPunct="1">
              <a:buFont typeface="Wingdings" pitchFamily="2" charset="2"/>
              <a:buChar char=""/>
            </a:pPr>
            <a:r>
              <a:rPr lang="en-US" sz="1700" dirty="0" smtClean="0"/>
              <a:t>(1/2)Spoil &amp; (1/2)Punish</a:t>
            </a:r>
            <a:r>
              <a:rPr lang="en-US" sz="1700" dirty="0" smtClean="0">
                <a:sym typeface="Wingdings" pitchFamily="2" charset="2"/>
              </a:rPr>
              <a:t>1.5</a:t>
            </a:r>
            <a:endParaRPr lang="en-US" sz="1700" dirty="0" smtClean="0"/>
          </a:p>
          <a:p>
            <a:pPr eaLnBrk="1" hangingPunct="1"/>
            <a:r>
              <a:rPr lang="en-US" sz="2000" dirty="0" smtClean="0"/>
              <a:t>Child’s Action in Mixed Equilibrium</a:t>
            </a:r>
            <a:r>
              <a:rPr lang="en-US" sz="2000" dirty="0" smtClean="0"/>
              <a:t>:</a:t>
            </a:r>
          </a:p>
          <a:p>
            <a:pPr marL="593725" lvl="2" indent="-319088" eaLnBrk="1" hangingPunct="1">
              <a:spcBef>
                <a:spcPts val="700"/>
              </a:spcBef>
              <a:buSzPct val="60000"/>
              <a:buFont typeface="Wingdings" pitchFamily="2" charset="2"/>
              <a:buChar char=""/>
            </a:pPr>
            <a:r>
              <a:rPr lang="en-US" sz="1400" dirty="0" smtClean="0"/>
              <a:t>(2/3)Behave &amp; (1/3) Misbehave</a:t>
            </a:r>
            <a:r>
              <a:rPr lang="en-US" sz="1400" dirty="0" smtClean="0">
                <a:sym typeface="Wingdings" pitchFamily="2" charset="2"/>
              </a:rPr>
              <a:t>.667</a:t>
            </a:r>
          </a:p>
          <a:p>
            <a:pPr marL="593725" lvl="2" indent="-319088" eaLnBrk="1" hangingPunct="1">
              <a:spcBef>
                <a:spcPts val="700"/>
              </a:spcBef>
              <a:buSzPct val="60000"/>
              <a:buFont typeface="Wingdings" pitchFamily="2" charset="2"/>
              <a:buChar char=""/>
            </a:pPr>
            <a:endParaRPr lang="en-US" sz="1400" dirty="0" smtClean="0">
              <a:sym typeface="Wingdings" pitchFamily="2" charset="2"/>
            </a:endParaRPr>
          </a:p>
          <a:p>
            <a:pPr marL="593725" lvl="2" indent="-319088" eaLnBrk="1" hangingPunct="1">
              <a:spcBef>
                <a:spcPts val="700"/>
              </a:spcBef>
              <a:buSzPct val="60000"/>
              <a:buFont typeface="Wingdings" pitchFamily="2" charset="2"/>
              <a:buChar char=""/>
            </a:pPr>
            <a:endParaRPr lang="en-US" sz="2000" dirty="0" smtClean="0"/>
          </a:p>
          <a:p>
            <a:pPr eaLnBrk="1" hangingPunct="1"/>
            <a:r>
              <a:rPr lang="en-US" sz="2000" dirty="0" smtClean="0"/>
              <a:t>Prisoners’ Equilibrium: Each Defects</a:t>
            </a:r>
            <a:endParaRPr lang="en-US" sz="2000" dirty="0" smtClean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685800" y="4572000"/>
          <a:ext cx="3886200" cy="14951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/>
                <a:gridCol w="838200"/>
                <a:gridCol w="990600"/>
                <a:gridCol w="1219200"/>
              </a:tblGrid>
              <a:tr h="30480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99222" marR="9922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99222" marR="99222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Your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Accomplice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99222" marR="99222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24384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99222" marR="9922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99222" marR="9922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 marL="99222" marR="9922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 marL="99222" marR="99222">
                    <a:noFill/>
                  </a:tcPr>
                </a:tc>
              </a:tr>
              <a:tr h="381802">
                <a:tc rowSpan="2"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b="1" baseline="0" dirty="0" smtClean="0"/>
                        <a:t>You</a:t>
                      </a:r>
                      <a:endParaRPr lang="en-US" b="1" dirty="0"/>
                    </a:p>
                  </a:txBody>
                  <a:tcPr marL="99222" marR="9922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 marL="99222" marR="9922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3, 3</a:t>
                      </a:r>
                      <a:endParaRPr lang="en-US" dirty="0"/>
                    </a:p>
                  </a:txBody>
                  <a:tcPr marL="99222" marR="99222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0, </a:t>
                      </a:r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99222" marR="99222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81802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 marL="99222" marR="9922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4,</a:t>
                      </a:r>
                      <a:r>
                        <a:rPr lang="en-US" baseline="0" dirty="0" smtClean="0"/>
                        <a:t> 0</a:t>
                      </a:r>
                      <a:endParaRPr lang="en-US" dirty="0"/>
                    </a:p>
                  </a:txBody>
                  <a:tcPr marL="99222" marR="99222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1,1</a:t>
                      </a:r>
                      <a:endParaRPr lang="en-US" dirty="0"/>
                    </a:p>
                  </a:txBody>
                  <a:tcPr marL="99222" marR="99222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/>
              <a:t>Reinforcement Learning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 dirty="0" smtClean="0"/>
              <a:t>Def:  Sub area of machine learning concerned with how an agent ought to take actions so as to maximize some notion of long term </a:t>
            </a:r>
            <a:r>
              <a:rPr lang="en-US" dirty="0" smtClean="0"/>
              <a:t>reward</a:t>
            </a:r>
          </a:p>
          <a:p>
            <a:pPr lvl="1" eaLnBrk="1" hangingPunct="1"/>
            <a:r>
              <a:rPr lang="en-US" dirty="0" smtClean="0"/>
              <a:t>Come in two types</a:t>
            </a:r>
          </a:p>
          <a:p>
            <a:pPr lvl="2" eaLnBrk="1" hangingPunct="1"/>
            <a:r>
              <a:rPr lang="en-US" dirty="0" smtClean="0"/>
              <a:t>Policy Search- seeks optimal distribution over actions</a:t>
            </a:r>
          </a:p>
          <a:p>
            <a:pPr lvl="2" eaLnBrk="1" hangingPunct="1"/>
            <a:r>
              <a:rPr lang="en-US" dirty="0" smtClean="0"/>
              <a:t>Value Based- seeks most profitable action</a:t>
            </a:r>
            <a:endParaRPr lang="en-US" dirty="0" smtClean="0"/>
          </a:p>
          <a:p>
            <a:pPr lvl="1" eaLnBrk="1" hangingPunct="1"/>
            <a:r>
              <a:rPr lang="en-US" dirty="0" smtClean="0"/>
              <a:t>Michael </a:t>
            </a:r>
            <a:r>
              <a:rPr lang="en-US" dirty="0" err="1" smtClean="0"/>
              <a:t>Wunder</a:t>
            </a:r>
            <a:r>
              <a:rPr lang="en-US" dirty="0" smtClean="0"/>
              <a:t>, Michael Littman, and Monica Babes </a:t>
            </a:r>
            <a:r>
              <a:rPr lang="en-US" dirty="0" smtClean="0">
                <a:hlinkClick r:id="rId3"/>
              </a:rPr>
              <a:t>Classes of </a:t>
            </a:r>
            <a:r>
              <a:rPr lang="en-US" dirty="0" err="1" smtClean="0">
                <a:hlinkClick r:id="rId3"/>
              </a:rPr>
              <a:t>Multiagent</a:t>
            </a:r>
            <a:r>
              <a:rPr lang="en-US" dirty="0" smtClean="0">
                <a:hlinkClick r:id="rId3"/>
              </a:rPr>
              <a:t> Q-learning Dynamics with epsilon-greedy </a:t>
            </a:r>
            <a:r>
              <a:rPr lang="en-US" dirty="0" smtClean="0">
                <a:hlinkClick r:id="rId3"/>
              </a:rPr>
              <a:t>Exploration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/>
              <a:t>Q-Learning</a:t>
            </a:r>
          </a:p>
        </p:txBody>
      </p:sp>
      <p:sp>
        <p:nvSpPr>
          <p:cNvPr id="14339" name="Content Placeholder 6"/>
          <p:cNvSpPr>
            <a:spLocks noGrp="1"/>
          </p:cNvSpPr>
          <p:nvPr>
            <p:ph sz="quarter" idx="1"/>
          </p:nvPr>
        </p:nvSpPr>
        <p:spPr>
          <a:xfrm>
            <a:off x="533400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 dirty="0" smtClean="0"/>
              <a:t>Initialize</a:t>
            </a:r>
          </a:p>
          <a:p>
            <a:pPr lvl="1" eaLnBrk="1" hangingPunct="1"/>
            <a:r>
              <a:rPr lang="en-US" dirty="0" smtClean="0"/>
              <a:t>For each action A, give a value to Q(A)</a:t>
            </a:r>
          </a:p>
          <a:p>
            <a:pPr eaLnBrk="1" hangingPunct="1"/>
            <a:r>
              <a:rPr lang="en-US" dirty="0" smtClean="0"/>
              <a:t>Update</a:t>
            </a:r>
          </a:p>
          <a:p>
            <a:pPr lvl="1" eaLnBrk="1" hangingPunct="1"/>
            <a:r>
              <a:rPr lang="en-US" dirty="0" smtClean="0"/>
              <a:t>Q(action) </a:t>
            </a:r>
            <a:r>
              <a:rPr lang="en-US" dirty="0" smtClean="0">
                <a:sym typeface="Wingdings" pitchFamily="2" charset="2"/>
              </a:rPr>
              <a:t></a:t>
            </a:r>
            <a:r>
              <a:rPr lang="en-US" dirty="0" smtClean="0"/>
              <a:t>(</a:t>
            </a:r>
            <a:r>
              <a:rPr lang="en-US" dirty="0" smtClean="0"/>
              <a:t>1 –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dirty="0" smtClean="0"/>
              <a:t>Q(action</a:t>
            </a:r>
            <a:r>
              <a:rPr lang="en-US" dirty="0" smtClean="0"/>
              <a:t>)</a:t>
            </a:r>
            <a:r>
              <a:rPr lang="en-US" baseline="-25000" dirty="0" smtClean="0"/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</a:t>
            </a:r>
          </a:p>
          <a:p>
            <a:pPr eaLnBrk="1" hangingPunct="1"/>
            <a:r>
              <a:rPr lang="en-US" dirty="0" smtClean="0"/>
              <a:t>Explore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For some small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on each move, play a random strategy with probability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ε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None/>
            </a:pPr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Value </a:t>
            </a:r>
            <a:r>
              <a:rPr lang="en-US" dirty="0" err="1" smtClean="0"/>
              <a:t>Equilibria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In self-play, Q-learning is known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to </a:t>
            </a:r>
            <a:r>
              <a:rPr lang="en-US" dirty="0" smtClean="0"/>
              <a:t>converge to the optimal strategy in Markov Decision Processes. (</a:t>
            </a:r>
            <a:r>
              <a:rPr lang="en-US" dirty="0" err="1" smtClean="0"/>
              <a:t>Tsitsiklis</a:t>
            </a:r>
            <a:r>
              <a:rPr lang="en-US" dirty="0" smtClean="0"/>
              <a:t>)</a:t>
            </a:r>
          </a:p>
          <a:p>
            <a:r>
              <a:rPr lang="en-US" dirty="0" smtClean="0"/>
              <a:t>In self-play, the IGA algorithm, yields payoffs for each player which converge to the value of a Nash Equilibrium. (Singh)</a:t>
            </a:r>
          </a:p>
          <a:p>
            <a:r>
              <a:rPr lang="en-US" dirty="0" smtClean="0"/>
              <a:t>In self-play, IQL-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dirty="0" smtClean="0"/>
              <a:t> </a:t>
            </a:r>
            <a:r>
              <a:rPr lang="en-US" dirty="0" smtClean="0"/>
              <a:t>may display </a:t>
            </a:r>
            <a:r>
              <a:rPr lang="en-US" dirty="0" smtClean="0"/>
              <a:t>chaotic non-converging behavior in </a:t>
            </a:r>
            <a:r>
              <a:rPr lang="en-US" dirty="0" smtClean="0"/>
              <a:t>certain </a:t>
            </a:r>
            <a:r>
              <a:rPr lang="en-US" dirty="0" smtClean="0"/>
              <a:t>general-sum </a:t>
            </a:r>
            <a:r>
              <a:rPr lang="en-US" dirty="0" smtClean="0"/>
              <a:t>games with a non-</a:t>
            </a:r>
            <a:r>
              <a:rPr lang="en-US" dirty="0" err="1" smtClean="0"/>
              <a:t>pareto</a:t>
            </a:r>
            <a:r>
              <a:rPr lang="en-US" dirty="0" smtClean="0"/>
              <a:t> Nash Equilibrium. </a:t>
            </a:r>
            <a:r>
              <a:rPr lang="en-US" dirty="0" smtClean="0"/>
              <a:t>(</a:t>
            </a:r>
            <a:r>
              <a:rPr lang="en-US" dirty="0" err="1" smtClean="0"/>
              <a:t>Wunder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  <p:pic>
        <p:nvPicPr>
          <p:cNvPr id="6146" name="Picture 2" descr="http://ursispaltenstein.ch/blog/images/uploads_img/geri_ga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152400"/>
            <a:ext cx="2804360" cy="19553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dirty="0" smtClean="0"/>
              <a:t>Goals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 dirty="0" smtClean="0"/>
              <a:t>Develop improved Reinforcement Learning Algorithms for learning to play effectively</a:t>
            </a:r>
          </a:p>
          <a:p>
            <a:pPr eaLnBrk="1" hangingPunct="1"/>
            <a:r>
              <a:rPr lang="en-US" dirty="0" smtClean="0"/>
              <a:t>Generalize the results of the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dirty="0" smtClean="0"/>
              <a:t>-greedy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>paper on numbers of players, states and available actions.</a:t>
            </a:r>
          </a:p>
          <a:p>
            <a:pPr eaLnBrk="1" hangingPunct="1"/>
            <a:r>
              <a:rPr lang="en-US" dirty="0" smtClean="0"/>
              <a:t>Formalize the notion of value equilibrium and compare it to the Nash</a:t>
            </a:r>
          </a:p>
          <a:p>
            <a:pPr eaLnBrk="1" hangingPunct="1"/>
            <a:r>
              <a:rPr lang="en-US" dirty="0" smtClean="0"/>
              <a:t>Determine the similarity of a successful learning algorithm's behavior to an organism’s behavior. </a:t>
            </a:r>
          </a:p>
        </p:txBody>
      </p:sp>
      <p:pic>
        <p:nvPicPr>
          <p:cNvPr id="1026" name="Picture 2" descr="C:\Documents and Settings\reu\Local Settings\Temporary Internet Files\Content.IE5\ATUNA1IJ\MC900191875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0"/>
            <a:ext cx="1928812" cy="15794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Importance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5486400" cy="5029200"/>
          </a:xfrm>
        </p:spPr>
        <p:txBody>
          <a:bodyPr/>
          <a:lstStyle/>
          <a:p>
            <a:pPr lvl="2" eaLnBrk="1" hangingPunct="1"/>
            <a:r>
              <a:rPr lang="en-US" dirty="0" smtClean="0"/>
              <a:t>“It is widely expected that in the near future, software agents will act on behalf of humans in many electronic marketplaces based on auction, barter, and other forms of trading.”</a:t>
            </a:r>
            <a:br>
              <a:rPr lang="en-US" dirty="0" smtClean="0"/>
            </a:br>
            <a:r>
              <a:rPr lang="en-US" dirty="0" smtClean="0"/>
              <a:t> –</a:t>
            </a:r>
            <a:r>
              <a:rPr lang="en-US" dirty="0" err="1" smtClean="0"/>
              <a:t>Satinder</a:t>
            </a:r>
            <a:r>
              <a:rPr lang="en-US" dirty="0" smtClean="0"/>
              <a:t> Singh</a:t>
            </a:r>
          </a:p>
          <a:p>
            <a:pPr lvl="2" eaLnBrk="1" hangingPunct="1"/>
            <a:r>
              <a:rPr lang="en-US" dirty="0" smtClean="0"/>
              <a:t>Learning the state that results from interactions of AI can lead us to predict the long-term value of these interactions</a:t>
            </a:r>
          </a:p>
          <a:p>
            <a:pPr lvl="2" eaLnBrk="1" hangingPunct="1"/>
            <a:r>
              <a:rPr lang="en-US" dirty="0" smtClean="0"/>
              <a:t>A successful algorithm may prove conducive to the understanding of the brain’s ability to learn</a:t>
            </a:r>
          </a:p>
          <a:p>
            <a:pPr eaLnBrk="1" hangingPunct="1"/>
            <a:endParaRPr lang="en-US" dirty="0" smtClean="0"/>
          </a:p>
        </p:txBody>
      </p:sp>
      <p:pic>
        <p:nvPicPr>
          <p:cNvPr id="4097" name="Picture 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1981200"/>
            <a:ext cx="2676525" cy="3319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906</TotalTime>
  <Words>371</Words>
  <Application>Microsoft Office PowerPoint</Application>
  <PresentationFormat>On-screen Show (4:3)</PresentationFormat>
  <Paragraphs>89</Paragraphs>
  <Slides>9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Median</vt:lpstr>
      <vt:lpstr>In Search of Value Equilibria </vt:lpstr>
      <vt:lpstr>Group</vt:lpstr>
      <vt:lpstr>Game Theory</vt:lpstr>
      <vt:lpstr>Example</vt:lpstr>
      <vt:lpstr>Reinforcement Learning</vt:lpstr>
      <vt:lpstr>Q-Learning</vt:lpstr>
      <vt:lpstr>Value Equilibria</vt:lpstr>
      <vt:lpstr>Goals</vt:lpstr>
      <vt:lpstr>Importance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Search of Value Equilibria </dc:title>
  <dc:creator>reu</dc:creator>
  <cp:lastModifiedBy>reu</cp:lastModifiedBy>
  <cp:revision>73</cp:revision>
  <dcterms:created xsi:type="dcterms:W3CDTF">2010-06-08T19:19:44Z</dcterms:created>
  <dcterms:modified xsi:type="dcterms:W3CDTF">2010-06-10T21:04:13Z</dcterms:modified>
</cp:coreProperties>
</file>